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2" r:id="rId6"/>
    <p:sldId id="257" r:id="rId7"/>
    <p:sldId id="265" r:id="rId8"/>
    <p:sldId id="263" r:id="rId9"/>
    <p:sldId id="264" r:id="rId10"/>
    <p:sldId id="266" r:id="rId11"/>
    <p:sldId id="270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Разрабатывайте, впечатляйте, работайте вместе" id="{B9B51309-D148-4332-87C2-07BE32FBCA3B}">
          <p14:sldIdLst>
            <p14:sldId id="262"/>
            <p14:sldId id="257"/>
            <p14:sldId id="265"/>
            <p14:sldId id="263"/>
            <p14:sldId id="264"/>
            <p14:sldId id="266"/>
            <p14:sldId id="270"/>
            <p14:sldId id="267"/>
            <p14:sldId id="268"/>
            <p14:sldId id="269"/>
            <p14:sldId id="271"/>
          </p14:sldIdLst>
        </p14:section>
        <p14:section name="Дополнительные сведения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026"/>
    <a:srgbClr val="DD462F"/>
    <a:srgbClr val="D2B4A6"/>
    <a:srgbClr val="734F29"/>
    <a:srgbClr val="D24726"/>
    <a:srgbClr val="AEB785"/>
    <a:srgbClr val="EFD5A2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80" autoAdjust="0"/>
  </p:normalViewPr>
  <p:slideViewPr>
    <p:cSldViewPr snapToGrid="0">
      <p:cViewPr varScale="1">
        <p:scale>
          <a:sx n="88" d="100"/>
          <a:sy n="88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7T02:27:27.864" v="75" actId="790"/>
      <pc:docMkLst>
        <pc:docMk/>
      </pc:docMkLst>
      <pc:sldChg chg="modSp mod modNotes">
        <pc:chgData name="Fake Test User" userId="SID-0" providerId="Test" clId="FakeClientId" dt="2019-08-06T10:58:08.319" v="30" actId="790"/>
        <pc:sldMkLst>
          <pc:docMk/>
          <pc:sldMk cId="2471807738" sldId="256"/>
        </pc:sldMkLst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6T10:58:08.319" v="30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7T02:26:51.257" v="74" actId="1036"/>
        <pc:sldMkLst>
          <pc:docMk/>
          <pc:sldMk cId="1328676004" sldId="257"/>
        </pc:sldMkLst>
        <pc:spChg chg="mod">
          <ac:chgData name="Fake Test User" userId="SID-0" providerId="Test" clId="FakeClientId" dt="2019-08-06T10:57:48.910" v="27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6T11:00:00.581" v="40" actId="14100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2:26:43.617" v="72" actId="1035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6T11:00:29.767" v="41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2:26:51.257" v="74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6T11:00:49.781" v="42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6T10:59:35.146" v="33" actId="14826"/>
        <pc:sldMkLst>
          <pc:docMk/>
          <pc:sldMk cId="2090733893" sldId="262"/>
        </pc:sldMkLst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6T10:57:43.598" v="26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6T10:59:16.100" v="32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6T10:59:35.146" v="33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6T10:58:59.835" v="31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2:27:27.864" v="75" actId="790"/>
        <pc:sldMkLst>
          <pc:docMk/>
          <pc:sldMk cId="2317502127" sldId="263"/>
        </pc:sldMkLst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2:21:10.668" v="58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6T10:58:02.882" v="29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2:25:30.731" v="61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2:25:58.979" v="6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6T11:01:19.420" v="43" actId="14826"/>
        <pc:sldMkLst>
          <pc:docMk/>
          <pc:sldMk cId="1531532291" sldId="264"/>
        </pc:sldMkLst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6T10:57:57.351" v="28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6T11:01:19.420" v="43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6T10:55:52.560" v="17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6T10:54:42.159" v="6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6T10:54:48.439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4:48.439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1.110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1.110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06.157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06.157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1.860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1.860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17.141" v="11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6T10:55:17.141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2.187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22.187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27.546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27.546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33.546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33.546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0.686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0.686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46.654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46.654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6T10:55:52.560" v="17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6T10:55:52.560" v="17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3D7CA0-C4A8-496D-A4F8-E9AFEE532D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BF71C1-CEBB-4820-AC3C-98BEF67FCB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7E514-60F3-429F-A347-03D3C1406553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EC0341D-4C1B-4FC7-ABE7-29CC469D9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1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CD4014-4441-42A1-8829-265A97360B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9D89B-157B-430C-AF09-B872B7A3AA7F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190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29564-AA2B-4127-AD39-85959D55B104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dirty="0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9134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9640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17EB0-96A6-405B-91F5-8A586E165513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B0DD6-BDC3-46EF-AA84-3C052725C73E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F155A9-48DE-4655-BA1E-0C4E6081E62C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E9A24A-E5DC-408F-A580-D4BEC90B1612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F37DC-2B5F-4D54-9B95-9DE5F20668EC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050A4E-D522-4129-B321-53D7CD790E73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3F81F9-0A92-4D85-B67E-4E66CADBA97F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46597F-4531-4989-BC18-6D6B9DAB02DA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Прямоугольник 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729524-C98F-42F5-B687-6E986506F236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Второй уровень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Третий уровень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Четвертый уровень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3497B3-86CE-46CB-B438-A17E22334F2F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 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E66A08-9861-4517-ACCE-1EEDB604D995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E334B57-52A9-4D05-AEB1-E18B7AF10341}" type="datetime1">
              <a:rPr lang="ru-RU" noProof="1" smtClean="0"/>
              <a:t>03.06.2020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B98BBFB-4314-436C-A688-96F483D693AB}"/>
              </a:ext>
            </a:extLst>
          </p:cNvPr>
          <p:cNvSpPr txBox="1">
            <a:spLocks/>
          </p:cNvSpPr>
          <p:nvPr/>
        </p:nvSpPr>
        <p:spPr>
          <a:xfrm>
            <a:off x="-130592" y="5093972"/>
            <a:ext cx="7095553" cy="13730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Дополнительное профессиональное образование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0" y="169989"/>
            <a:ext cx="9602969" cy="10274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" y="1041532"/>
            <a:ext cx="10470469" cy="954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42" y="1840509"/>
            <a:ext cx="6553075" cy="471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406" y="736499"/>
            <a:ext cx="10749367" cy="12088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+mn-lt"/>
              </a:rPr>
              <a:t>Содержание и уход экзотических животных</a:t>
            </a:r>
            <a:r>
              <a:rPr lang="ru-RU" sz="40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b="1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6" b="95082" l="218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985">
            <a:off x="7039928" y="2535769"/>
            <a:ext cx="2377870" cy="1582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37" b="100000" l="4395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367">
            <a:off x="7513534" y="4111626"/>
            <a:ext cx="4019689" cy="21197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3" b="89977" l="1875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087">
            <a:off x="8823196" y="1888314"/>
            <a:ext cx="3548743" cy="19030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8713" y="1945367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6235" algn="just">
              <a:lnSpc>
                <a:spcPct val="115000"/>
              </a:lnSpc>
              <a:spcAft>
                <a:spcPts val="600"/>
              </a:spcAft>
            </a:pPr>
            <a:r>
              <a:rPr lang="ru-RU" dirty="0"/>
              <a:t>Цель </a:t>
            </a:r>
            <a:r>
              <a:rPr lang="ru-RU" dirty="0" smtClean="0"/>
              <a:t>программы </a:t>
            </a:r>
            <a:r>
              <a:rPr lang="ru-RU" dirty="0"/>
              <a:t>– дать </a:t>
            </a:r>
            <a:r>
              <a:rPr lang="ru-RU" dirty="0" smtClean="0"/>
              <a:t>студентам </a:t>
            </a:r>
            <a:r>
              <a:rPr lang="ru-RU" dirty="0"/>
              <a:t>необходимый объем знаний, умений, навыков в освоении вопросов содержания, кормления </a:t>
            </a:r>
            <a:r>
              <a:rPr lang="ru-RU" dirty="0" smtClean="0"/>
              <a:t>и </a:t>
            </a:r>
            <a:r>
              <a:rPr lang="ru-RU" dirty="0"/>
              <a:t>разведения экзотических животных. </a:t>
            </a:r>
            <a:r>
              <a:rPr lang="ru-RU" dirty="0" smtClean="0"/>
              <a:t>Знания </a:t>
            </a:r>
            <a:r>
              <a:rPr lang="ru-RU" dirty="0"/>
              <a:t>по оценке питательности кормов, биологическим основам полноценного питания животных и методам его контроля. Обучить способам организации физиологически обоснованного, нормированного и экономически эффективного кормления животных и при производстве полноценных, экологически чистых продуктов питания и качественного сырья для товаров народного потребления. 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8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548" y="511629"/>
            <a:ext cx="10749367" cy="12088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Клиентоориентированность</a:t>
            </a:r>
            <a:r>
              <a:rPr lang="ru-RU" sz="4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7" y="1918749"/>
            <a:ext cx="5647645" cy="4335008"/>
          </a:xfrm>
        </p:spPr>
      </p:pic>
      <p:sp>
        <p:nvSpPr>
          <p:cNvPr id="5" name="Прямоугольник 4"/>
          <p:cNvSpPr/>
          <p:nvPr/>
        </p:nvSpPr>
        <p:spPr>
          <a:xfrm>
            <a:off x="522515" y="1547096"/>
            <a:ext cx="53775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Клиентоориентированность – это способность компании и сотрудников вовремя определять желания клиентов, чтобы удовлетворить их своей продукцией или услугой с максимальной выгодой. </a:t>
            </a:r>
            <a:endParaRPr lang="ru-RU" sz="2000" dirty="0" smtClean="0"/>
          </a:p>
          <a:p>
            <a:r>
              <a:rPr lang="ru-RU" sz="2000" dirty="0" smtClean="0"/>
              <a:t>Цель освоения программы: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000" dirty="0"/>
              <a:t>Развитие навыков уверенного клиентоориентированного поведения, позитивного влияния, стрессоустойчивости, помогающей справиться с субъективно сложными нестандартными ситуациями взаимодействия с Клиентами;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овысить </a:t>
            </a:r>
            <a:r>
              <a:rPr lang="ru-RU" sz="2000" dirty="0"/>
              <a:t>удовлетворенность Клиентов </a:t>
            </a:r>
            <a:r>
              <a:rPr lang="ru-RU" sz="2000" dirty="0" smtClean="0"/>
              <a:t>качеством </a:t>
            </a:r>
            <a:r>
              <a:rPr lang="ru-RU" sz="2000" dirty="0"/>
              <a:t>обслуживания.</a:t>
            </a:r>
          </a:p>
          <a:p>
            <a:pPr fontAlgn="base"/>
            <a:r>
              <a:rPr lang="ru-RU" sz="20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79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292" y="435429"/>
            <a:ext cx="10749367" cy="120886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+mn-lt"/>
              </a:rPr>
              <a:t>Мерчандайзер</a:t>
            </a:r>
            <a:r>
              <a:rPr lang="ru-RU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5" y="1644297"/>
            <a:ext cx="5508170" cy="494156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Мерчандайзер</a:t>
            </a:r>
            <a:r>
              <a:rPr lang="ru-RU" sz="1400" dirty="0" smtClean="0">
                <a:solidFill>
                  <a:schemeClr val="tx1"/>
                </a:solidFill>
              </a:rPr>
              <a:t> – профессия, которая появилась в России относительно недавно. Многие думают, что он занимается только выкладкой товара и пополнением торгового зала. Но на самом деле обязанности мерчандайзера намного шире.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Освоив </a:t>
            </a:r>
            <a:r>
              <a:rPr lang="ru-RU" sz="1400" dirty="0">
                <a:solidFill>
                  <a:schemeClr val="tx1"/>
                </a:solidFill>
              </a:rPr>
              <a:t>программу студент приобретает следующие знания и навыки: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Контроль за товарным запасом каждого наименования </a:t>
            </a:r>
            <a:r>
              <a:rPr lang="ru-RU" sz="1400" dirty="0" smtClean="0">
                <a:solidFill>
                  <a:schemeClr val="tx1"/>
                </a:solidFill>
              </a:rPr>
              <a:t>продукции, формирование </a:t>
            </a:r>
            <a:r>
              <a:rPr lang="ru-RU" sz="1400" dirty="0">
                <a:solidFill>
                  <a:schemeClr val="tx1"/>
                </a:solidFill>
              </a:rPr>
              <a:t>заказа.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Проведение инвентаризации в торговой точке, перемещение товаров со склада в торговый зал, расстановка и изменение ценников.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Проведение промоакций или помощь в их организации, контроль за аукционным товаром и скидками, размещение на прилавках или в других частях магазина рекламных буклетов.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Проверка сроков годности, целостности упаковки и остальных качественных характеристик товара. 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Отчеты по продажам, внесение идей по стимулированию продаж.</a:t>
            </a:r>
          </a:p>
          <a:p>
            <a:pPr algn="just"/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56" y="1581149"/>
            <a:ext cx="5276851" cy="5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25605"/>
              </p:ext>
            </p:extLst>
          </p:nvPr>
        </p:nvGraphicFramePr>
        <p:xfrm>
          <a:off x="0" y="1251856"/>
          <a:ext cx="12192000" cy="560614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866334"/>
                <a:gridCol w="2891022"/>
                <a:gridCol w="2223863"/>
                <a:gridCol w="2210781"/>
              </a:tblGrid>
              <a:tr h="6565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B3026"/>
                          </a:solidFill>
                          <a:effectLst/>
                        </a:rPr>
                        <a:t>Программы</a:t>
                      </a:r>
                      <a:r>
                        <a:rPr lang="ru-RU" sz="1400" baseline="0" dirty="0" smtClean="0">
                          <a:solidFill>
                            <a:srgbClr val="3B3026"/>
                          </a:solidFill>
                          <a:effectLst/>
                        </a:rPr>
                        <a:t> подготовки специалистов среднего звена,  квалифицированных рабочих и служащих</a:t>
                      </a:r>
                      <a:r>
                        <a:rPr lang="ru-RU" sz="1400" dirty="0" smtClean="0">
                          <a:solidFill>
                            <a:srgbClr val="3B3026"/>
                          </a:solidFill>
                          <a:effectLst/>
                        </a:rPr>
                        <a:t> </a:t>
                      </a:r>
                      <a:endParaRPr lang="ru-RU" sz="1200" dirty="0">
                        <a:solidFill>
                          <a:srgbClr val="3B30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B3026"/>
                          </a:solidFill>
                          <a:effectLst/>
                        </a:rPr>
                        <a:t>Направление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B3026"/>
                          </a:solidFill>
                          <a:effectLst/>
                        </a:rPr>
                        <a:t>подготовки</a:t>
                      </a:r>
                      <a:endParaRPr lang="ru-RU" sz="1200" dirty="0">
                        <a:solidFill>
                          <a:srgbClr val="3B30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B3026"/>
                          </a:solidFill>
                          <a:effectLst/>
                        </a:rPr>
                        <a:t>Срок </a:t>
                      </a:r>
                      <a:r>
                        <a:rPr lang="ru-RU" sz="1200" dirty="0">
                          <a:solidFill>
                            <a:srgbClr val="3B3026"/>
                          </a:solidFill>
                          <a:effectLst/>
                        </a:rPr>
                        <a:t>обучения в соответствии с учебным планом</a:t>
                      </a:r>
                      <a:endParaRPr lang="ru-RU" sz="1100" dirty="0">
                        <a:solidFill>
                          <a:srgbClr val="3B30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B3026"/>
                          </a:solidFill>
                          <a:effectLst/>
                        </a:rPr>
                        <a:t>Стоимость платных образовательных услуг за весь период обучения</a:t>
                      </a:r>
                      <a:endParaRPr lang="ru-RU" sz="1100" dirty="0">
                        <a:solidFill>
                          <a:srgbClr val="3B3026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Информационные системы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Web</a:t>
                      </a:r>
                      <a:r>
                        <a:rPr lang="ru-RU" sz="1100" dirty="0">
                          <a:effectLst/>
                        </a:rPr>
                        <a:t>-дизайн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41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Монтаж и техническая эксплуатация холодильно-компрессорных машин и установок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Паяльное дело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23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Поварское и кондитерское дело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Национальная и обрядовая кухня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1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Защита в чрезвычайных ситуациях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Основы работы в программе «Визио»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Пожарная безопасность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Основы работы в программ «Визио»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1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Землеустройство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Основы работы в программе </a:t>
                      </a:r>
                      <a:r>
                        <a:rPr lang="en-US" sz="1100" dirty="0">
                          <a:effectLst/>
                        </a:rPr>
                        <a:t>AutoCAD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274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Организация перевозок и управление на транспорте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География транспорта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3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Техническое обслуживание и ремонт автомобильного транспорта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Детейлинг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321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Техническое обслуживание и ремонт двигателей, систем и агрегатов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Детейлинг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1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Ветеринария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Содержание и уход экзотических животных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Товароведение и экспертиза качества потребительских товаров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Клиентоориентированность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Мерчандайзер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Банковское дело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Клиентоориентированность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Реклама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Клиентоориентированность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274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Технология парикмахерского искусства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Клиентоориентированность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Гостиничное дело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Менеджер по туризму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274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Операционная деятельность в логистике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География транспорта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316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Земельно-имущественные отношения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Основы работы в программе </a:t>
                      </a:r>
                      <a:r>
                        <a:rPr lang="en-US" sz="1100" dirty="0">
                          <a:effectLst/>
                        </a:rPr>
                        <a:t>AutoCAD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  <a:tr h="23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Повар, кондитер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Национальная и обрядовая кухня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2 000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446" marR="31446" marT="0" marB="0"/>
                </a:tc>
              </a:tr>
            </a:tbl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B98BBFB-4314-436C-A688-96F483D693AB}"/>
              </a:ext>
            </a:extLst>
          </p:cNvPr>
          <p:cNvSpPr txBox="1">
            <a:spLocks/>
          </p:cNvSpPr>
          <p:nvPr/>
        </p:nvSpPr>
        <p:spPr>
          <a:xfrm>
            <a:off x="402808" y="0"/>
            <a:ext cx="11473506" cy="13730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Рекомендуемые программы дополнительного профессионального образования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1825626"/>
            <a:ext cx="6093884" cy="4368346"/>
          </a:xfrm>
        </p:spPr>
        <p:txBody>
          <a:bodyPr rtlCol="0">
            <a:normAutofit fontScale="55000" lnSpcReduction="20000"/>
          </a:bodyPr>
          <a:lstStyle/>
          <a:p>
            <a:pPr algn="just"/>
            <a:r>
              <a:rPr lang="ru-RU" sz="3300" dirty="0">
                <a:solidFill>
                  <a:schemeClr val="tx1"/>
                </a:solidFill>
              </a:rPr>
              <a:t>Программа включает в себя практическое освоение техники через создание веб-страниц и тематических сайтов. В рамках программы изучаются основы языка HTML, логическая и физическая структуры проекта, приемы работы с цветом и изображениями, применяется табличная компоновка как базовая структура. Стоит отметить востребованность знания основ HTML-языка для представления информации в Интернет - пространстве, что актуально на современном этапе информатизации общества.</a:t>
            </a:r>
          </a:p>
          <a:p>
            <a:endParaRPr lang="ru-RU" noProof="1">
              <a:latin typeface="+mj-lt"/>
            </a:endParaRPr>
          </a:p>
          <a:p>
            <a:pPr rtl="0"/>
            <a:endParaRPr lang="ru-RU" noProof="1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B98BBFB-4314-436C-A688-96F483D693AB}"/>
              </a:ext>
            </a:extLst>
          </p:cNvPr>
          <p:cNvSpPr txBox="1">
            <a:spLocks/>
          </p:cNvSpPr>
          <p:nvPr/>
        </p:nvSpPr>
        <p:spPr>
          <a:xfrm>
            <a:off x="2330374" y="101956"/>
            <a:ext cx="7095553" cy="13730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Web-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дизайн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30" y="1968794"/>
            <a:ext cx="5711993" cy="38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6519" y="0"/>
            <a:ext cx="10749367" cy="1208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Паяльное дело</a:t>
            </a:r>
            <a:endParaRPr lang="ru-RU" sz="60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2830284"/>
            <a:ext cx="4989675" cy="3169407"/>
          </a:xfrm>
        </p:spPr>
      </p:pic>
      <p:sp>
        <p:nvSpPr>
          <p:cNvPr id="5" name="Прямоугольник 4"/>
          <p:cNvSpPr/>
          <p:nvPr/>
        </p:nvSpPr>
        <p:spPr>
          <a:xfrm>
            <a:off x="544286" y="1420904"/>
            <a:ext cx="6357256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Работоспособность любого электронного устройства в первую очередь зависит от надёжности электрических соединений и паянных в том числе. Освоив программу «Паяльное дело» студент приобретает знания и навыки качественной пайки, а именно: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виды паянных соединений и швов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подготовку кромок изделий для пайки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свойства газов, применяемых при пайке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причины возникновения дефектов при пайке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характеристику газового пламени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нормы расхода материалов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выполнение работы по газовой пайке деталей, узлов и конструкций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пайка меди с различными металлами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применение прогрессивных технологий и передовых методов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533401"/>
            <a:ext cx="10749367" cy="1208313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+mn-lt"/>
              </a:rPr>
              <a:t>Национальная и обрядовая кухня</a:t>
            </a:r>
            <a:r>
              <a:rPr lang="ru-RU" sz="4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b="1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1556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1" r="10543"/>
          <a:stretch/>
        </p:blipFill>
        <p:spPr>
          <a:xfrm>
            <a:off x="367255" y="2160775"/>
            <a:ext cx="5845629" cy="3913453"/>
          </a:xfrm>
        </p:spPr>
      </p:pic>
      <p:sp>
        <p:nvSpPr>
          <p:cNvPr id="7" name="Прямоугольник 6"/>
          <p:cNvSpPr/>
          <p:nvPr/>
        </p:nvSpPr>
        <p:spPr>
          <a:xfrm>
            <a:off x="6242682" y="1578344"/>
            <a:ext cx="53448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Национальные традиции </a:t>
            </a:r>
            <a:r>
              <a:rPr lang="ru-RU" dirty="0"/>
              <a:t>– исторически сложившаяся совокупность обычаев, обрядов, привычек и навыков, передаваемых из поколения в поколение – то, что четко выделяет нас среди представителей других народов и, поэтому, может служить предметом особой гордости и почти сакрального почитания. </a:t>
            </a:r>
            <a:endParaRPr lang="ru-RU" dirty="0" smtClean="0"/>
          </a:p>
          <a:p>
            <a:pPr algn="just"/>
            <a:r>
              <a:rPr lang="ru-RU" dirty="0"/>
              <a:t>Основными задачами программы являются: изучение ассортимента национальных блюд и правил их подачи, традиционных источников сырья и способах его кулинарной обработки. Знания, приобретенные студентами при изучении программы «Национальная кухня» в ходе дальнейшего обучения при изучении специальных дисциплин закрепляются и углубляются</a:t>
            </a:r>
          </a:p>
        </p:txBody>
      </p:sp>
    </p:spTree>
    <p:extLst>
      <p:ext uri="{BB962C8B-B14F-4D97-AF65-F5344CB8AC3E}">
        <p14:creationId xmlns:p14="http://schemas.microsoft.com/office/powerpoint/2010/main" val="3820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04800"/>
            <a:ext cx="10749367" cy="1208868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+mn-lt"/>
              </a:rPr>
              <a:t>Основы работы в программе «Визио»</a:t>
            </a: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6686" y="191330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1A405E"/>
                </a:solidFill>
                <a:latin typeface="Verdana" panose="020B0604030504040204" pitchFamily="34" charset="0"/>
              </a:rPr>
              <a:t> </a:t>
            </a:r>
            <a:r>
              <a:rPr lang="ru-RU" dirty="0">
                <a:solidFill>
                  <a:srgbClr val="1A405E"/>
                </a:solidFill>
                <a:latin typeface="Verdana" panose="020B0604030504040204" pitchFamily="34" charset="0"/>
              </a:rPr>
              <a:t> </a:t>
            </a:r>
            <a:r>
              <a:rPr lang="ru-RU" sz="2000" b="1" dirty="0"/>
              <a:t>Microsoft Visio </a:t>
            </a:r>
            <a:r>
              <a:rPr lang="ru-RU" sz="2000" dirty="0"/>
              <a:t>- программа для построения чертежей и диаграмм, позволяющих визуализировать, исследовать и распространять сложную информацию. </a:t>
            </a:r>
            <a:r>
              <a:rPr lang="ru-RU" sz="2000" dirty="0" smtClean="0"/>
              <a:t>     В процессе обучения вы </a:t>
            </a:r>
            <a:r>
              <a:rPr lang="ru-RU" sz="2000" dirty="0"/>
              <a:t>научитесь быстро создавать схемы, используя многочисленные шаблоны, удобно и быстро придавать им профессиональный и привлекательный вид с помощью форматов и тем. Узнаете, как работать с текстом на схемах, получите навыки использования отдельных фигур и их наборов, сможете соединять фигуры различными способами.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26" y="1913308"/>
            <a:ext cx="4310742" cy="431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491" y="794658"/>
            <a:ext cx="10749367" cy="120886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latin typeface="+mn-lt"/>
              </a:rPr>
              <a:t>Основы работы в программе </a:t>
            </a:r>
            <a:r>
              <a:rPr lang="en-US" sz="4400" b="1" dirty="0">
                <a:latin typeface="+mn-lt"/>
              </a:rPr>
              <a:t>AutoCAD</a:t>
            </a:r>
            <a:r>
              <a:rPr lang="ru-RU" sz="4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1" y="1771337"/>
            <a:ext cx="5742655" cy="4585920"/>
          </a:xfrm>
        </p:spPr>
      </p:pic>
      <p:sp>
        <p:nvSpPr>
          <p:cNvPr id="5" name="Прямоугольник 4"/>
          <p:cNvSpPr/>
          <p:nvPr/>
        </p:nvSpPr>
        <p:spPr>
          <a:xfrm>
            <a:off x="6259285" y="1646989"/>
            <a:ext cx="54432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42424"/>
                </a:solidFill>
              </a:rPr>
              <a:t>AutoCAD</a:t>
            </a:r>
            <a:r>
              <a:rPr lang="ru-RU" dirty="0" smtClean="0">
                <a:solidFill>
                  <a:srgbClr val="242424"/>
                </a:solidFill>
              </a:rPr>
              <a:t> </a:t>
            </a:r>
            <a:r>
              <a:rPr lang="ru-RU" dirty="0">
                <a:solidFill>
                  <a:srgbClr val="242424"/>
                </a:solidFill>
              </a:rPr>
              <a:t>– одна из самых популярных и наиболее часто используемых программ для плоского 2D черчения и 3D </a:t>
            </a:r>
            <a:r>
              <a:rPr lang="ru-RU" dirty="0" smtClean="0">
                <a:solidFill>
                  <a:srgbClr val="242424"/>
                </a:solidFill>
              </a:rPr>
              <a:t>моделирования. </a:t>
            </a:r>
            <a:r>
              <a:rPr lang="ru-RU" dirty="0">
                <a:solidFill>
                  <a:srgbClr val="242424"/>
                </a:solidFill>
              </a:rPr>
              <a:t>Autocad позволяет решать практически все задачи проектирования и моделирования. </a:t>
            </a:r>
            <a:endParaRPr lang="ru-RU" dirty="0" smtClean="0">
              <a:solidFill>
                <a:srgbClr val="242424"/>
              </a:solidFill>
            </a:endParaRPr>
          </a:p>
          <a:p>
            <a:pPr algn="just"/>
            <a:r>
              <a:rPr lang="ru-RU" dirty="0"/>
              <a:t>Цель </a:t>
            </a:r>
            <a:r>
              <a:rPr lang="ru-RU" dirty="0" smtClean="0"/>
              <a:t>программы </a:t>
            </a:r>
            <a:r>
              <a:rPr lang="ru-RU" dirty="0"/>
              <a:t>- научить пользователя уверенно владеть инструментами программы и выполнять в AutoCAD любые виды чертежей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Для создания профессионального чертежа необходимо соблюдать требования «Единой Системы Конструкторской Документации». Вы научитесь создавать собственные (пользовательские) типы линий, штриховок, полей, динамических блоков, создавать и настраивать параметрические объекты (блоки), управлять их параметрами и отображения в строгом соответствии с российскими стандартами.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7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49" y="315686"/>
            <a:ext cx="10749367" cy="1208868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+mn-lt"/>
              </a:rPr>
              <a:t>География транспорта</a:t>
            </a: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6" y="1524553"/>
            <a:ext cx="5932713" cy="512661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dirty="0">
                <a:solidFill>
                  <a:schemeClr val="tx1"/>
                </a:solidFill>
              </a:rPr>
              <a:t>География транспорта </a:t>
            </a:r>
            <a:r>
              <a:rPr lang="ru-RU" sz="5600" dirty="0">
                <a:solidFill>
                  <a:schemeClr val="tx1"/>
                </a:solidFill>
              </a:rPr>
              <a:t>— раздел экономической географии, изучающий транспортно-географические процессы, структуру транспорта, особенности его размещения, уровень транспортной обеспеченности. Объектами географии транспорта являются территориальные и региональные транспортные системы, транспортные потоки, распространение отдельных видов транспорта, влияние транспортных процессов на развитие народного хозяйства в территориальном аспекте</a:t>
            </a:r>
            <a:r>
              <a:rPr lang="ru-RU" sz="5600" dirty="0" smtClean="0">
                <a:solidFill>
                  <a:schemeClr val="tx1"/>
                </a:solidFill>
              </a:rPr>
              <a:t>.  </a:t>
            </a:r>
            <a:r>
              <a:rPr lang="ru-RU" sz="5600" dirty="0">
                <a:solidFill>
                  <a:schemeClr val="tx1"/>
                </a:solidFill>
              </a:rPr>
              <a:t>Данная программа дополнительного образования направлена в сферу транспорта. В результате ее прохождения студент приобретает необходимые знания для последующего освоения дисциплин по выбранной специальности.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>
                <a:solidFill>
                  <a:schemeClr val="tx1"/>
                </a:solidFill>
              </a:rPr>
              <a:t>В результате изучения материала студент должен: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i="1" dirty="0">
                <a:solidFill>
                  <a:schemeClr val="tx1"/>
                </a:solidFill>
              </a:rPr>
              <a:t>знать</a:t>
            </a:r>
            <a:r>
              <a:rPr lang="ru-RU" sz="5600" b="1" dirty="0">
                <a:solidFill>
                  <a:schemeClr val="tx1"/>
                </a:solidFill>
              </a:rPr>
              <a:t>: </a:t>
            </a:r>
            <a:r>
              <a:rPr lang="ru-RU" sz="5600" dirty="0" smtClean="0">
                <a:solidFill>
                  <a:schemeClr val="tx1"/>
                </a:solidFill>
              </a:rPr>
              <a:t>теоретические </a:t>
            </a:r>
            <a:r>
              <a:rPr lang="ru-RU" sz="5600" dirty="0">
                <a:solidFill>
                  <a:schemeClr val="tx1"/>
                </a:solidFill>
              </a:rPr>
              <a:t>основы географии транспорта</a:t>
            </a:r>
            <a:r>
              <a:rPr lang="ru-RU" sz="5600" dirty="0" smtClean="0">
                <a:solidFill>
                  <a:schemeClr val="tx1"/>
                </a:solidFill>
              </a:rPr>
              <a:t>; основные </a:t>
            </a:r>
            <a:r>
              <a:rPr lang="ru-RU" sz="5600" dirty="0">
                <a:solidFill>
                  <a:schemeClr val="tx1"/>
                </a:solidFill>
              </a:rPr>
              <a:t>закономерности и проблемы развития мирового транспорта;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i="1" dirty="0">
                <a:solidFill>
                  <a:schemeClr val="tx1"/>
                </a:solidFill>
              </a:rPr>
              <a:t>уметь</a:t>
            </a:r>
            <a:r>
              <a:rPr lang="ru-RU" sz="5600" b="1" dirty="0">
                <a:solidFill>
                  <a:schemeClr val="tx1"/>
                </a:solidFill>
              </a:rPr>
              <a:t>:</a:t>
            </a: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ru-RU" sz="5600" dirty="0" smtClean="0">
                <a:solidFill>
                  <a:schemeClr val="tx1"/>
                </a:solidFill>
              </a:rPr>
              <a:t>применять </a:t>
            </a:r>
            <a:r>
              <a:rPr lang="ru-RU" sz="5600" dirty="0">
                <a:solidFill>
                  <a:schemeClr val="tx1"/>
                </a:solidFill>
              </a:rPr>
              <a:t>на практике базовые теоретические знания, географические закономерности, факторы размещения и развития мирового транспорта;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1" i="1" dirty="0" smtClean="0">
                <a:solidFill>
                  <a:schemeClr val="tx1"/>
                </a:solidFill>
              </a:rPr>
              <a:t>владеть</a:t>
            </a:r>
            <a:r>
              <a:rPr lang="ru-RU" sz="5600" b="1" dirty="0" smtClean="0">
                <a:solidFill>
                  <a:schemeClr val="tx1"/>
                </a:solidFill>
              </a:rPr>
              <a:t>: </a:t>
            </a:r>
            <a:r>
              <a:rPr lang="ru-RU" sz="5600" dirty="0" smtClean="0">
                <a:solidFill>
                  <a:schemeClr val="tx1"/>
                </a:solidFill>
              </a:rPr>
              <a:t>базовыми </a:t>
            </a:r>
            <a:r>
              <a:rPr lang="ru-RU" sz="5600" dirty="0">
                <a:solidFill>
                  <a:schemeClr val="tx1"/>
                </a:solidFill>
              </a:rPr>
              <a:t>общепрофессиональными теоретическими знаниями в области географии </a:t>
            </a:r>
            <a:r>
              <a:rPr lang="ru-RU" sz="5600" dirty="0" smtClean="0">
                <a:solidFill>
                  <a:schemeClr val="tx1"/>
                </a:solidFill>
              </a:rPr>
              <a:t>транспорта; навыками </a:t>
            </a:r>
            <a:r>
              <a:rPr lang="ru-RU" sz="5600" dirty="0">
                <a:solidFill>
                  <a:schemeClr val="tx1"/>
                </a:solidFill>
              </a:rPr>
              <a:t>и приемами, необходимым инструментарием комплексного экономико-географического анализа транспортной отрасли мировой и национальной экономики.</a:t>
            </a:r>
          </a:p>
          <a:p>
            <a:r>
              <a:rPr lang="ru-RU" sz="3200" dirty="0">
                <a:solidFill>
                  <a:schemeClr val="tx1"/>
                </a:solidFill>
                <a:latin typeface="+mj-lt"/>
              </a:rPr>
              <a:t> 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85" r="2012"/>
          <a:stretch/>
        </p:blipFill>
        <p:spPr>
          <a:xfrm>
            <a:off x="6683829" y="2297994"/>
            <a:ext cx="5412527" cy="37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577" y="293914"/>
            <a:ext cx="10749367" cy="1208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latin typeface="+mn-lt"/>
              </a:rPr>
              <a:t>Детейлинг</a:t>
            </a:r>
            <a: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8943" y="1647401"/>
            <a:ext cx="1009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</a:rPr>
              <a:t>Детейлинг уход за автомобилем </a:t>
            </a:r>
            <a:r>
              <a:rPr lang="ru-RU" dirty="0" smtClean="0">
                <a:solidFill>
                  <a:srgbClr val="000000"/>
                </a:solidFill>
              </a:rPr>
              <a:t>– </a:t>
            </a:r>
            <a:r>
              <a:rPr lang="ru-RU" dirty="0">
                <a:solidFill>
                  <a:srgbClr val="000000"/>
                </a:solidFill>
              </a:rPr>
              <a:t>представляет собой более глубокую и тщательную очистку кузова автомобиля от загрязнений различной сложности с применением высокотехнологичных и профессиональных средств. </a:t>
            </a:r>
            <a:endParaRPr lang="ru-RU" dirty="0"/>
          </a:p>
        </p:txBody>
      </p:sp>
      <p:pic>
        <p:nvPicPr>
          <p:cNvPr id="2050" name="Picture 2" descr="https://amdplus.ru/sites/default/files/articles/images/deteiling-usl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570731"/>
            <a:ext cx="7826830" cy="43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18_TF02923944" id="{FD452A96-9397-4E55-B13E-1287DFC5A149}" vid="{D91014FE-B126-4C64-8B83-8CAA7B08148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0C04F-E7AC-41AB-9C6D-1B1BB88BFF7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4873beb7-5857-4685-be1f-d57550cc96c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Добро пожаловать в PowerPoint!(2)</Template>
  <TotalTime>153</TotalTime>
  <Words>993</Words>
  <Application>Microsoft Office PowerPoint</Application>
  <PresentationFormat>Широкоэкранный</PresentationFormat>
  <Paragraphs>133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Symbol</vt:lpstr>
      <vt:lpstr>Times New Roman</vt:lpstr>
      <vt:lpstr>Verdana</vt:lpstr>
      <vt:lpstr>Wingdings</vt:lpstr>
      <vt:lpstr>WelcomeDoc</vt:lpstr>
      <vt:lpstr>Презентация PowerPoint</vt:lpstr>
      <vt:lpstr>Презентация PowerPoint</vt:lpstr>
      <vt:lpstr>Презентация PowerPoint</vt:lpstr>
      <vt:lpstr>Паяльное дело</vt:lpstr>
      <vt:lpstr>Национальная и обрядовая кухня </vt:lpstr>
      <vt:lpstr>Основы работы в программе «Визио» </vt:lpstr>
      <vt:lpstr>Основы работы в программе AutoCAD </vt:lpstr>
      <vt:lpstr>География транспорта </vt:lpstr>
      <vt:lpstr>Детейлинг </vt:lpstr>
      <vt:lpstr>Содержание и уход экзотических животных </vt:lpstr>
      <vt:lpstr>Клиентоориентированность </vt:lpstr>
      <vt:lpstr>Мерчандайзер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PowerPoint!</dc:title>
  <dc:creator>Сотрудник</dc:creator>
  <cp:keywords/>
  <cp:lastModifiedBy>Сотрудник</cp:lastModifiedBy>
  <cp:revision>16</cp:revision>
  <dcterms:created xsi:type="dcterms:W3CDTF">2020-06-03T06:20:10Z</dcterms:created>
  <dcterms:modified xsi:type="dcterms:W3CDTF">2020-06-03T08:53:21Z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